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3716000" cy="23749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4" d="100"/>
          <a:sy n="34" d="100"/>
        </p:scale>
        <p:origin x="33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DF34C7-34C4-420A-B99D-27E2732E58CC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DFF50158-665F-4F00-8C34-4C38CCBC07AF}">
      <dgm:prSet phldrT="[Texto]"/>
      <dgm:spPr/>
      <dgm:t>
        <a:bodyPr/>
        <a:lstStyle/>
        <a:p>
          <a:r>
            <a:rPr lang="pt-BR" dirty="0"/>
            <a:t>Combustíveis </a:t>
          </a:r>
        </a:p>
      </dgm:t>
    </dgm:pt>
    <dgm:pt modelId="{BBB460C9-E0E1-412A-88A1-5E6ECA498CD0}" type="parTrans" cxnId="{3787C4DF-A1E5-4265-86FD-C62AB3F09907}">
      <dgm:prSet/>
      <dgm:spPr/>
      <dgm:t>
        <a:bodyPr/>
        <a:lstStyle/>
        <a:p>
          <a:endParaRPr lang="pt-BR"/>
        </a:p>
      </dgm:t>
    </dgm:pt>
    <dgm:pt modelId="{B3A6479B-46E9-4F46-9EA2-5736CA9BDAB2}" type="sibTrans" cxnId="{3787C4DF-A1E5-4265-86FD-C62AB3F09907}">
      <dgm:prSet/>
      <dgm:spPr/>
      <dgm:t>
        <a:bodyPr/>
        <a:lstStyle/>
        <a:p>
          <a:endParaRPr lang="pt-BR"/>
        </a:p>
      </dgm:t>
    </dgm:pt>
    <dgm:pt modelId="{F467E7A6-B94E-40DE-85E2-5868B18D8F31}">
      <dgm:prSet phldrT="[Texto]"/>
      <dgm:spPr/>
      <dgm:t>
        <a:bodyPr/>
        <a:lstStyle/>
        <a:p>
          <a:r>
            <a:rPr lang="pt-BR" dirty="0"/>
            <a:t>Renováveis </a:t>
          </a:r>
        </a:p>
      </dgm:t>
    </dgm:pt>
    <dgm:pt modelId="{2B707C5D-65C2-4023-A0C2-8BA76002BC64}" type="parTrans" cxnId="{33F47589-2215-4A7D-852A-87BEE63F3991}">
      <dgm:prSet/>
      <dgm:spPr/>
      <dgm:t>
        <a:bodyPr/>
        <a:lstStyle/>
        <a:p>
          <a:endParaRPr lang="pt-BR"/>
        </a:p>
      </dgm:t>
    </dgm:pt>
    <dgm:pt modelId="{0A2E1FEC-C586-4283-8CFE-23D01E806997}" type="sibTrans" cxnId="{33F47589-2215-4A7D-852A-87BEE63F3991}">
      <dgm:prSet/>
      <dgm:spPr/>
      <dgm:t>
        <a:bodyPr/>
        <a:lstStyle/>
        <a:p>
          <a:endParaRPr lang="pt-BR"/>
        </a:p>
      </dgm:t>
    </dgm:pt>
    <dgm:pt modelId="{EE6CDC77-94C1-404C-8549-D5E8174C8577}">
      <dgm:prSet phldrT="[Texto]"/>
      <dgm:spPr/>
      <dgm:t>
        <a:bodyPr/>
        <a:lstStyle/>
        <a:p>
          <a:r>
            <a:rPr lang="pt-BR" dirty="0"/>
            <a:t>Bioquerosene</a:t>
          </a:r>
        </a:p>
      </dgm:t>
    </dgm:pt>
    <dgm:pt modelId="{D6A88A35-050D-4603-8EC1-9C3BA5DDAA6B}" type="parTrans" cxnId="{52E115CE-8DCC-4CED-9A21-439D0D21447D}">
      <dgm:prSet/>
      <dgm:spPr/>
      <dgm:t>
        <a:bodyPr/>
        <a:lstStyle/>
        <a:p>
          <a:endParaRPr lang="pt-BR"/>
        </a:p>
      </dgm:t>
    </dgm:pt>
    <dgm:pt modelId="{93C01A34-51D7-450A-8B0B-0D33CCC00BF1}" type="sibTrans" cxnId="{52E115CE-8DCC-4CED-9A21-439D0D21447D}">
      <dgm:prSet/>
      <dgm:spPr/>
      <dgm:t>
        <a:bodyPr/>
        <a:lstStyle/>
        <a:p>
          <a:endParaRPr lang="pt-BR"/>
        </a:p>
      </dgm:t>
    </dgm:pt>
    <dgm:pt modelId="{D6980AA0-AB21-492F-830B-162301E36E6D}" type="pres">
      <dgm:prSet presAssocID="{95DF34C7-34C4-420A-B99D-27E2732E58CC}" presName="Name0" presStyleCnt="0">
        <dgm:presLayoutVars>
          <dgm:dir/>
          <dgm:resizeHandles val="exact"/>
        </dgm:presLayoutVars>
      </dgm:prSet>
      <dgm:spPr/>
    </dgm:pt>
    <dgm:pt modelId="{7EC3E0F5-9BE6-4877-98E8-D10AB9BF173A}" type="pres">
      <dgm:prSet presAssocID="{DFF50158-665F-4F00-8C34-4C38CCBC07A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85D4614-1BA8-43C8-B58B-F591ACFC5C30}" type="pres">
      <dgm:prSet presAssocID="{B3A6479B-46E9-4F46-9EA2-5736CA9BDAB2}" presName="sibTrans" presStyleLbl="sibTrans2D1" presStyleIdx="0" presStyleCnt="2"/>
      <dgm:spPr/>
      <dgm:t>
        <a:bodyPr/>
        <a:lstStyle/>
        <a:p>
          <a:endParaRPr lang="pt-BR"/>
        </a:p>
      </dgm:t>
    </dgm:pt>
    <dgm:pt modelId="{4C9A2476-15F9-4C01-B3D5-E6623C43A43E}" type="pres">
      <dgm:prSet presAssocID="{B3A6479B-46E9-4F46-9EA2-5736CA9BDAB2}" presName="connectorText" presStyleLbl="sibTrans2D1" presStyleIdx="0" presStyleCnt="2"/>
      <dgm:spPr/>
      <dgm:t>
        <a:bodyPr/>
        <a:lstStyle/>
        <a:p>
          <a:endParaRPr lang="pt-BR"/>
        </a:p>
      </dgm:t>
    </dgm:pt>
    <dgm:pt modelId="{7B9BBF4F-0F2D-4220-BEA9-38EC33A6232B}" type="pres">
      <dgm:prSet presAssocID="{F467E7A6-B94E-40DE-85E2-5868B18D8F3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6131C97-1267-48E1-8BBB-2067A8E89A05}" type="pres">
      <dgm:prSet presAssocID="{0A2E1FEC-C586-4283-8CFE-23D01E806997}" presName="sibTrans" presStyleLbl="sibTrans2D1" presStyleIdx="1" presStyleCnt="2"/>
      <dgm:spPr/>
      <dgm:t>
        <a:bodyPr/>
        <a:lstStyle/>
        <a:p>
          <a:endParaRPr lang="pt-BR"/>
        </a:p>
      </dgm:t>
    </dgm:pt>
    <dgm:pt modelId="{B7893016-804E-4D66-8268-81ACA891552C}" type="pres">
      <dgm:prSet presAssocID="{0A2E1FEC-C586-4283-8CFE-23D01E806997}" presName="connectorText" presStyleLbl="sibTrans2D1" presStyleIdx="1" presStyleCnt="2"/>
      <dgm:spPr/>
      <dgm:t>
        <a:bodyPr/>
        <a:lstStyle/>
        <a:p>
          <a:endParaRPr lang="pt-BR"/>
        </a:p>
      </dgm:t>
    </dgm:pt>
    <dgm:pt modelId="{953BB38F-0968-403F-907A-9554717A1179}" type="pres">
      <dgm:prSet presAssocID="{EE6CDC77-94C1-404C-8549-D5E8174C857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5A8E9AB-6D97-4178-8A2D-DCF7650661D1}" type="presOf" srcId="{0A2E1FEC-C586-4283-8CFE-23D01E806997}" destId="{B7893016-804E-4D66-8268-81ACA891552C}" srcOrd="1" destOrd="0" presId="urn:microsoft.com/office/officeart/2005/8/layout/process1"/>
    <dgm:cxn modelId="{52E115CE-8DCC-4CED-9A21-439D0D21447D}" srcId="{95DF34C7-34C4-420A-B99D-27E2732E58CC}" destId="{EE6CDC77-94C1-404C-8549-D5E8174C8577}" srcOrd="2" destOrd="0" parTransId="{D6A88A35-050D-4603-8EC1-9C3BA5DDAA6B}" sibTransId="{93C01A34-51D7-450A-8B0B-0D33CCC00BF1}"/>
    <dgm:cxn modelId="{6548A8D4-47F2-437A-AF5A-2CEDFB8C0D8D}" type="presOf" srcId="{B3A6479B-46E9-4F46-9EA2-5736CA9BDAB2}" destId="{F85D4614-1BA8-43C8-B58B-F591ACFC5C30}" srcOrd="0" destOrd="0" presId="urn:microsoft.com/office/officeart/2005/8/layout/process1"/>
    <dgm:cxn modelId="{33F47589-2215-4A7D-852A-87BEE63F3991}" srcId="{95DF34C7-34C4-420A-B99D-27E2732E58CC}" destId="{F467E7A6-B94E-40DE-85E2-5868B18D8F31}" srcOrd="1" destOrd="0" parTransId="{2B707C5D-65C2-4023-A0C2-8BA76002BC64}" sibTransId="{0A2E1FEC-C586-4283-8CFE-23D01E806997}"/>
    <dgm:cxn modelId="{3F3E9571-451E-4F88-85A1-4C0CD6B94DDE}" type="presOf" srcId="{95DF34C7-34C4-420A-B99D-27E2732E58CC}" destId="{D6980AA0-AB21-492F-830B-162301E36E6D}" srcOrd="0" destOrd="0" presId="urn:microsoft.com/office/officeart/2005/8/layout/process1"/>
    <dgm:cxn modelId="{949F94F8-D77A-44D2-A93E-BDD94890E4F7}" type="presOf" srcId="{B3A6479B-46E9-4F46-9EA2-5736CA9BDAB2}" destId="{4C9A2476-15F9-4C01-B3D5-E6623C43A43E}" srcOrd="1" destOrd="0" presId="urn:microsoft.com/office/officeart/2005/8/layout/process1"/>
    <dgm:cxn modelId="{3787C4DF-A1E5-4265-86FD-C62AB3F09907}" srcId="{95DF34C7-34C4-420A-B99D-27E2732E58CC}" destId="{DFF50158-665F-4F00-8C34-4C38CCBC07AF}" srcOrd="0" destOrd="0" parTransId="{BBB460C9-E0E1-412A-88A1-5E6ECA498CD0}" sibTransId="{B3A6479B-46E9-4F46-9EA2-5736CA9BDAB2}"/>
    <dgm:cxn modelId="{9CCF2E43-011D-47C4-934F-1A48121C3155}" type="presOf" srcId="{F467E7A6-B94E-40DE-85E2-5868B18D8F31}" destId="{7B9BBF4F-0F2D-4220-BEA9-38EC33A6232B}" srcOrd="0" destOrd="0" presId="urn:microsoft.com/office/officeart/2005/8/layout/process1"/>
    <dgm:cxn modelId="{986E0175-7636-4B17-B888-D87180E078AC}" type="presOf" srcId="{DFF50158-665F-4F00-8C34-4C38CCBC07AF}" destId="{7EC3E0F5-9BE6-4877-98E8-D10AB9BF173A}" srcOrd="0" destOrd="0" presId="urn:microsoft.com/office/officeart/2005/8/layout/process1"/>
    <dgm:cxn modelId="{E985ACE5-7C87-40E1-86E5-B970A6A05B41}" type="presOf" srcId="{0A2E1FEC-C586-4283-8CFE-23D01E806997}" destId="{A6131C97-1267-48E1-8BBB-2067A8E89A05}" srcOrd="0" destOrd="0" presId="urn:microsoft.com/office/officeart/2005/8/layout/process1"/>
    <dgm:cxn modelId="{3E61378D-E5B7-4799-ABE0-80722DBE8430}" type="presOf" srcId="{EE6CDC77-94C1-404C-8549-D5E8174C8577}" destId="{953BB38F-0968-403F-907A-9554717A1179}" srcOrd="0" destOrd="0" presId="urn:microsoft.com/office/officeart/2005/8/layout/process1"/>
    <dgm:cxn modelId="{C0449FD0-7DF0-408F-B5CD-502B5A7B4C1A}" type="presParOf" srcId="{D6980AA0-AB21-492F-830B-162301E36E6D}" destId="{7EC3E0F5-9BE6-4877-98E8-D10AB9BF173A}" srcOrd="0" destOrd="0" presId="urn:microsoft.com/office/officeart/2005/8/layout/process1"/>
    <dgm:cxn modelId="{6DB7E21F-3E80-437A-848C-09C78BDECEB3}" type="presParOf" srcId="{D6980AA0-AB21-492F-830B-162301E36E6D}" destId="{F85D4614-1BA8-43C8-B58B-F591ACFC5C30}" srcOrd="1" destOrd="0" presId="urn:microsoft.com/office/officeart/2005/8/layout/process1"/>
    <dgm:cxn modelId="{FA2F8788-AB28-4A98-B791-FAE003A2A643}" type="presParOf" srcId="{F85D4614-1BA8-43C8-B58B-F591ACFC5C30}" destId="{4C9A2476-15F9-4C01-B3D5-E6623C43A43E}" srcOrd="0" destOrd="0" presId="urn:microsoft.com/office/officeart/2005/8/layout/process1"/>
    <dgm:cxn modelId="{905EE434-2471-4097-80B8-760FD838AAB1}" type="presParOf" srcId="{D6980AA0-AB21-492F-830B-162301E36E6D}" destId="{7B9BBF4F-0F2D-4220-BEA9-38EC33A6232B}" srcOrd="2" destOrd="0" presId="urn:microsoft.com/office/officeart/2005/8/layout/process1"/>
    <dgm:cxn modelId="{AB516D0B-317C-4C48-875F-219D5262BF88}" type="presParOf" srcId="{D6980AA0-AB21-492F-830B-162301E36E6D}" destId="{A6131C97-1267-48E1-8BBB-2067A8E89A05}" srcOrd="3" destOrd="0" presId="urn:microsoft.com/office/officeart/2005/8/layout/process1"/>
    <dgm:cxn modelId="{4374BC0A-FF58-47D4-8D7A-7CD40395555B}" type="presParOf" srcId="{A6131C97-1267-48E1-8BBB-2067A8E89A05}" destId="{B7893016-804E-4D66-8268-81ACA891552C}" srcOrd="0" destOrd="0" presId="urn:microsoft.com/office/officeart/2005/8/layout/process1"/>
    <dgm:cxn modelId="{3B10BF93-20D1-45B7-82EC-0D28D08925DA}" type="presParOf" srcId="{D6980AA0-AB21-492F-830B-162301E36E6D}" destId="{953BB38F-0968-403F-907A-9554717A117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C3E0F5-9BE6-4877-98E8-D10AB9BF173A}">
      <dsp:nvSpPr>
        <dsp:cNvPr id="0" name=""/>
        <dsp:cNvSpPr/>
      </dsp:nvSpPr>
      <dsp:spPr>
        <a:xfrm>
          <a:off x="11468" y="0"/>
          <a:ext cx="3427669" cy="203509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100" kern="1200" dirty="0"/>
            <a:t>Combustíveis </a:t>
          </a:r>
        </a:p>
      </dsp:txBody>
      <dsp:txXfrm>
        <a:off x="71074" y="59606"/>
        <a:ext cx="3308457" cy="1915887"/>
      </dsp:txXfrm>
    </dsp:sp>
    <dsp:sp modelId="{F85D4614-1BA8-43C8-B58B-F591ACFC5C30}">
      <dsp:nvSpPr>
        <dsp:cNvPr id="0" name=""/>
        <dsp:cNvSpPr/>
      </dsp:nvSpPr>
      <dsp:spPr>
        <a:xfrm>
          <a:off x="3781905" y="592518"/>
          <a:ext cx="726666" cy="8500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3300" kern="1200"/>
        </a:p>
      </dsp:txBody>
      <dsp:txXfrm>
        <a:off x="3781905" y="762530"/>
        <a:ext cx="508666" cy="510038"/>
      </dsp:txXfrm>
    </dsp:sp>
    <dsp:sp modelId="{7B9BBF4F-0F2D-4220-BEA9-38EC33A6232B}">
      <dsp:nvSpPr>
        <dsp:cNvPr id="0" name=""/>
        <dsp:cNvSpPr/>
      </dsp:nvSpPr>
      <dsp:spPr>
        <a:xfrm>
          <a:off x="4810206" y="0"/>
          <a:ext cx="3427669" cy="2035099"/>
        </a:xfrm>
        <a:prstGeom prst="roundRect">
          <a:avLst>
            <a:gd name="adj" fmla="val 10000"/>
          </a:avLst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100" kern="1200" dirty="0"/>
            <a:t>Renováveis </a:t>
          </a:r>
        </a:p>
      </dsp:txBody>
      <dsp:txXfrm>
        <a:off x="4869812" y="59606"/>
        <a:ext cx="3308457" cy="1915887"/>
      </dsp:txXfrm>
    </dsp:sp>
    <dsp:sp modelId="{A6131C97-1267-48E1-8BBB-2067A8E89A05}">
      <dsp:nvSpPr>
        <dsp:cNvPr id="0" name=""/>
        <dsp:cNvSpPr/>
      </dsp:nvSpPr>
      <dsp:spPr>
        <a:xfrm>
          <a:off x="8580642" y="592518"/>
          <a:ext cx="726666" cy="8500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3300" kern="1200"/>
        </a:p>
      </dsp:txBody>
      <dsp:txXfrm>
        <a:off x="8580642" y="762530"/>
        <a:ext cx="508666" cy="510038"/>
      </dsp:txXfrm>
    </dsp:sp>
    <dsp:sp modelId="{953BB38F-0968-403F-907A-9554717A1179}">
      <dsp:nvSpPr>
        <dsp:cNvPr id="0" name=""/>
        <dsp:cNvSpPr/>
      </dsp:nvSpPr>
      <dsp:spPr>
        <a:xfrm>
          <a:off x="9608943" y="0"/>
          <a:ext cx="3427669" cy="2035099"/>
        </a:xfrm>
        <a:prstGeom prst="roundRect">
          <a:avLst>
            <a:gd name="adj" fmla="val 1000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100" kern="1200" dirty="0"/>
            <a:t>Bioquerosene</a:t>
          </a:r>
        </a:p>
      </dsp:txBody>
      <dsp:txXfrm>
        <a:off x="9668549" y="59606"/>
        <a:ext cx="3308457" cy="19158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3886702"/>
            <a:ext cx="11658600" cy="826817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12473724"/>
            <a:ext cx="10287000" cy="5733842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AAAD-0AFA-40AF-9988-94F09197B10D}" type="datetimeFigureOut">
              <a:rPr lang="pt-BR" smtClean="0"/>
              <a:t>23/05/2019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A2B9D-E584-4FBB-B595-F47D3FFB2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6584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AAAD-0AFA-40AF-9988-94F09197B10D}" type="datetimeFigureOut">
              <a:rPr lang="pt-BR" smtClean="0"/>
              <a:t>23/05/2019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A2B9D-E584-4FBB-B595-F47D3FFB2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3998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1264414"/>
            <a:ext cx="2957513" cy="2012618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1264414"/>
            <a:ext cx="8701088" cy="2012618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AAAD-0AFA-40AF-9988-94F09197B10D}" type="datetimeFigureOut">
              <a:rPr lang="pt-BR" smtClean="0"/>
              <a:t>23/05/2019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A2B9D-E584-4FBB-B595-F47D3FFB2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565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AAAD-0AFA-40AF-9988-94F09197B10D}" type="datetimeFigureOut">
              <a:rPr lang="pt-BR" smtClean="0"/>
              <a:t>23/05/2019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A2B9D-E584-4FBB-B595-F47D3FFB2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7135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5920764"/>
            <a:ext cx="11830050" cy="9878923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5893146"/>
            <a:ext cx="11830050" cy="5195092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AAAD-0AFA-40AF-9988-94F09197B10D}" type="datetimeFigureOut">
              <a:rPr lang="pt-BR" smtClean="0"/>
              <a:t>23/05/2019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A2B9D-E584-4FBB-B595-F47D3FFB2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4377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6322072"/>
            <a:ext cx="5829300" cy="150685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6322072"/>
            <a:ext cx="5829300" cy="150685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AAAD-0AFA-40AF-9988-94F09197B10D}" type="datetimeFigureOut">
              <a:rPr lang="pt-BR" smtClean="0"/>
              <a:t>23/05/2019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A2B9D-E584-4FBB-B595-F47D3FFB2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6016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264419"/>
            <a:ext cx="11830050" cy="459037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5821805"/>
            <a:ext cx="5802510" cy="2853177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8674982"/>
            <a:ext cx="5802510" cy="1275959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5821805"/>
            <a:ext cx="5831087" cy="2853177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8674982"/>
            <a:ext cx="5831087" cy="1275959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AAAD-0AFA-40AF-9988-94F09197B10D}" type="datetimeFigureOut">
              <a:rPr lang="pt-BR" smtClean="0"/>
              <a:t>23/05/2019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A2B9D-E584-4FBB-B595-F47D3FFB2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1236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AAAD-0AFA-40AF-9988-94F09197B10D}" type="datetimeFigureOut">
              <a:rPr lang="pt-BR" smtClean="0"/>
              <a:t>23/05/2019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A2B9D-E584-4FBB-B595-F47D3FFB2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2493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AAAD-0AFA-40AF-9988-94F09197B10D}" type="datetimeFigureOut">
              <a:rPr lang="pt-BR" smtClean="0"/>
              <a:t>23/05/2019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A2B9D-E584-4FBB-B595-F47D3FFB2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8344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583267"/>
            <a:ext cx="4423767" cy="554143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3419421"/>
            <a:ext cx="6943725" cy="16877183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124700"/>
            <a:ext cx="4423767" cy="13199388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AAAD-0AFA-40AF-9988-94F09197B10D}" type="datetimeFigureOut">
              <a:rPr lang="pt-BR" smtClean="0"/>
              <a:t>23/05/2019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A2B9D-E584-4FBB-B595-F47D3FFB2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8884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583267"/>
            <a:ext cx="4423767" cy="554143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3419421"/>
            <a:ext cx="6943725" cy="16877183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124700"/>
            <a:ext cx="4423767" cy="13199388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AAAD-0AFA-40AF-9988-94F09197B10D}" type="datetimeFigureOut">
              <a:rPr lang="pt-BR" smtClean="0"/>
              <a:t>23/05/2019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A2B9D-E584-4FBB-B595-F47D3FFB2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2364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1264419"/>
            <a:ext cx="11830050" cy="4590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6322072"/>
            <a:ext cx="11830050" cy="15068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22011810"/>
            <a:ext cx="3086100" cy="12644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7AAAD-0AFA-40AF-9988-94F09197B10D}" type="datetimeFigureOut">
              <a:rPr lang="pt-BR" smtClean="0"/>
              <a:t>23/05/2019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22011810"/>
            <a:ext cx="4629150" cy="12644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22011810"/>
            <a:ext cx="3086100" cy="12644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A2B9D-E584-4FBB-B595-F47D3FFB2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9588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jpg"/><Relationship Id="rId7" Type="http://schemas.openxmlformats.org/officeDocument/2006/relationships/diagramColors" Target="../diagrams/colors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A300D2C1-BB1F-4A13-A30C-F356724AF47E}"/>
              </a:ext>
            </a:extLst>
          </p:cNvPr>
          <p:cNvSpPr txBox="1"/>
          <p:nvPr/>
        </p:nvSpPr>
        <p:spPr>
          <a:xfrm>
            <a:off x="247650" y="2088303"/>
            <a:ext cx="132397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TÍTULO – 2 LINHAS – BIOQUEROSENE E HIDROCARBONETOS RENOVÁVEIS  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33773BC-1D7A-43BA-92B3-AEC71D32C7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973865"/>
              </p:ext>
            </p:extLst>
          </p:nvPr>
        </p:nvGraphicFramePr>
        <p:xfrm>
          <a:off x="247650" y="3567595"/>
          <a:ext cx="13144500" cy="3919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930550905"/>
                    </a:ext>
                  </a:extLst>
                </a:gridCol>
                <a:gridCol w="10039350">
                  <a:extLst>
                    <a:ext uri="{9D8B030D-6E8A-4147-A177-3AD203B41FA5}">
                      <a16:colId xmlns:a16="http://schemas.microsoft.com/office/drawing/2014/main" val="3769121792"/>
                    </a:ext>
                  </a:extLst>
                </a:gridCol>
              </a:tblGrid>
              <a:tr h="2632062">
                <a:tc>
                  <a:txBody>
                    <a:bodyPr/>
                    <a:lstStyle/>
                    <a:p>
                      <a:pPr marL="0" marR="0" lvl="0" indent="0" algn="l" defTabSz="20576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/>
                        </a:rPr>
                        <a:t>AUTORES</a:t>
                      </a:r>
                      <a:endParaRPr lang="pt-BR" sz="20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r>
                        <a:rPr lang="pt-BR" sz="20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/>
                        </a:rPr>
                        <a:t>Andrey Elísio Brito </a:t>
                      </a:r>
                    </a:p>
                    <a:p>
                      <a:r>
                        <a:rPr lang="pt-BR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/>
                        </a:rPr>
                        <a:t>João Maria </a:t>
                      </a:r>
                    </a:p>
                    <a:p>
                      <a:r>
                        <a:rPr lang="pt-BR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/>
                        </a:rPr>
                        <a:t>Cláudia Fernandes</a:t>
                      </a:r>
                    </a:p>
                    <a:p>
                      <a:r>
                        <a:rPr lang="pt-BR" sz="2000" b="0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/>
                        </a:rPr>
                        <a:t>Chistian</a:t>
                      </a:r>
                      <a:r>
                        <a:rPr lang="pt-BR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/>
                        </a:rPr>
                        <a:t> Farias</a:t>
                      </a:r>
                    </a:p>
                    <a:p>
                      <a:r>
                        <a:rPr lang="pt-BR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/>
                        </a:rPr>
                        <a:t>Pedro Castro </a:t>
                      </a:r>
                    </a:p>
                    <a:p>
                      <a:r>
                        <a:rPr lang="pt-BR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/>
                        </a:rPr>
                        <a:t>Cristina Fernandes </a:t>
                      </a:r>
                    </a:p>
                    <a:p>
                      <a:endParaRPr lang="pt-BR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0576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/>
                        </a:rPr>
                        <a:t>INSTITUIÇÕES</a:t>
                      </a:r>
                    </a:p>
                    <a:p>
                      <a:pPr marL="0" marR="0" lvl="0" indent="0" algn="l" defTabSz="20576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/>
                        </a:rPr>
                        <a:t>Laboratório de Combustíveis (LC)  - Universidade Federal de Campina Grande (UFCG) </a:t>
                      </a:r>
                    </a:p>
                    <a:p>
                      <a:pPr marL="0" marR="0" lvl="0" indent="0" algn="l" defTabSz="20576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/>
                        </a:rPr>
                        <a:t>Laboratório de Combustíveis – LC /UFCG 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240078"/>
                  </a:ext>
                </a:extLst>
              </a:tr>
              <a:tr h="1286993">
                <a:tc gridSpan="2">
                  <a:txBody>
                    <a:bodyPr/>
                    <a:lstStyle/>
                    <a:p>
                      <a:pPr marL="0" marR="0" lvl="0" indent="0" algn="l" defTabSz="205767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/>
                        </a:rPr>
                        <a:t>CONTATO</a:t>
                      </a:r>
                    </a:p>
                    <a:p>
                      <a:r>
                        <a:rPr lang="pt-BR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/>
                        </a:rPr>
                        <a:t>rbqav2017@gmail.com</a:t>
                      </a:r>
                      <a:endParaRPr lang="pt-BR" sz="2000" b="0" kern="12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339197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28593D1B-023C-44C3-A662-400619806E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212169"/>
              </p:ext>
            </p:extLst>
          </p:nvPr>
        </p:nvGraphicFramePr>
        <p:xfrm>
          <a:off x="247649" y="8431174"/>
          <a:ext cx="13144501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1">
                  <a:extLst>
                    <a:ext uri="{9D8B030D-6E8A-4147-A177-3AD203B41FA5}">
                      <a16:colId xmlns:a16="http://schemas.microsoft.com/office/drawing/2014/main" val="1450866693"/>
                    </a:ext>
                  </a:extLst>
                </a:gridCol>
              </a:tblGrid>
              <a:tr h="426236">
                <a:tc>
                  <a:txBody>
                    <a:bodyPr/>
                    <a:lstStyle/>
                    <a:p>
                      <a:pPr algn="just"/>
                      <a:r>
                        <a:rPr lang="pt-BR" sz="2400" b="0" i="0" kern="12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Calibri</a:t>
                      </a:r>
                      <a:r>
                        <a:rPr lang="pt-BR" sz="2400" b="0" i="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400" b="0" i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(corpo) – </a:t>
                      </a:r>
                      <a:r>
                        <a:rPr lang="pt-BR" sz="2400" b="0" i="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24. </a:t>
                      </a:r>
                      <a:r>
                        <a:rPr lang="pt-BR" sz="2400" b="0" i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 palavras. Na definição de biomassa para a geração de energia excluem-se os tradicionais combustíveis fósseis, embora estes também sejam derivados da vida vegetal (carvão mineral) ou mineral (petróleo e gás natural), mas são resultado de várias transformações que requerem milhões de anos para acontecerem. A biomassa pode ser considerada um recurso natural renovável, enquanto que os combustíveis fósseis não se renovam a curto prazo.  biomassa é utilizada na produção de energia a partir de processos como a combustão de material orgânico produzida e acumulada em um ecossistema, porém nem toda a produção primária passa a incrementar a biomassa vegetal do ecossistema. Parte dessa energia acumulada é empregada pelo ecossistema para sua própria manutenção. </a:t>
                      </a:r>
                    </a:p>
                    <a:p>
                      <a:pPr algn="just"/>
                      <a:endParaRPr lang="pt-BR" sz="2400" b="0" i="0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pt-BR" sz="2400" b="0" i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Palavras – </a:t>
                      </a:r>
                      <a:r>
                        <a:rPr lang="pt-BR" sz="2400" b="0" i="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chave: </a:t>
                      </a:r>
                      <a:r>
                        <a:rPr lang="pt-BR" sz="2400" b="0" i="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Bioquerose</a:t>
                      </a:r>
                      <a:r>
                        <a:rPr lang="pt-BR" sz="2400" b="0" i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hidrocarbonetos.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503220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3FEE4C88-F180-44FD-8741-14E9CA785D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762009"/>
              </p:ext>
            </p:extLst>
          </p:nvPr>
        </p:nvGraphicFramePr>
        <p:xfrm>
          <a:off x="247649" y="13444940"/>
          <a:ext cx="13144501" cy="4423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1">
                  <a:extLst>
                    <a:ext uri="{9D8B030D-6E8A-4147-A177-3AD203B41FA5}">
                      <a16:colId xmlns:a16="http://schemas.microsoft.com/office/drawing/2014/main" val="145086669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2400" b="0" i="0" kern="12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Calibri</a:t>
                      </a:r>
                      <a:r>
                        <a:rPr lang="pt-BR" sz="2400" b="0" i="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400" b="0" i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(corpo) – </a:t>
                      </a:r>
                      <a:r>
                        <a:rPr lang="pt-BR" sz="2400" b="0" i="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24. </a:t>
                      </a:r>
                      <a:r>
                        <a:rPr lang="pt-BR" sz="2400" b="0" i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 palavras. Na definição de biomassa para a geração de energia excluem-se os tradicionais combustíveis fósseis, embora estes também sejam derivados da vida vegetal (carvão mineral) ou mineral (petróleo e gás natural), mas são resultado de várias transformações que requerem milhões de anos para acontecerem. A biomassa pode ser considerada um recurso natural renovável, enquanto que os combustíveis fósseis não se renovam a curto prazo.  biomassa é utilizada na produção de energia a partir de processos como a combustão de material orgânico produzida e acumulada em um ecossistema, porém nem toda a produção primária passa a incrementar a biomassa vegetal do ecossistema.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503220"/>
                  </a:ext>
                </a:extLst>
              </a:tr>
            </a:tbl>
          </a:graphicData>
        </a:graphic>
      </p:graphicFrame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444C7E5-24F9-463F-AC88-2034BB3C13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965890"/>
              </p:ext>
            </p:extLst>
          </p:nvPr>
        </p:nvGraphicFramePr>
        <p:xfrm>
          <a:off x="247651" y="19450100"/>
          <a:ext cx="13144500" cy="2929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0">
                  <a:extLst>
                    <a:ext uri="{9D8B030D-6E8A-4147-A177-3AD203B41FA5}">
                      <a16:colId xmlns:a16="http://schemas.microsoft.com/office/drawing/2014/main" val="1450866693"/>
                    </a:ext>
                  </a:extLst>
                </a:gridCol>
              </a:tblGrid>
              <a:tr h="29299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t-BR" sz="2400" b="0" i="0" kern="12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Calibri</a:t>
                      </a:r>
                      <a:r>
                        <a:rPr lang="pt-BR" sz="2400" b="0" i="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400" b="0" i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(corpo) – </a:t>
                      </a:r>
                      <a:r>
                        <a:rPr lang="pt-BR" sz="2400" b="0" i="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24. </a:t>
                      </a:r>
                      <a:r>
                        <a:rPr lang="pt-BR" sz="2400" b="0" i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 palavras. Na definição de biomassa para a geração de energia excluem-se os tradicionais combustíveis fósseis, embora estes também sejam derivados da vida vegetal (carvão mineral) ou mineral (petróleo e gás natural), mas são resultado de várias transformações que requerem milhões de anos para acontecerem. A biomassa pode ser considerada um recurso natural renovável, enquanto que os combustíveis fósseis não se renovam a curto prazo.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503220"/>
                  </a:ext>
                </a:extLst>
              </a:tr>
            </a:tbl>
          </a:graphicData>
        </a:graphic>
      </p:graphicFrame>
      <p:sp>
        <p:nvSpPr>
          <p:cNvPr id="19" name="CaixaDeTexto 18">
            <a:extLst>
              <a:ext uri="{FF2B5EF4-FFF2-40B4-BE49-F238E27FC236}">
                <a16:creationId xmlns:a16="http://schemas.microsoft.com/office/drawing/2014/main" id="{6791E3CE-B107-4E62-82A8-E5E5EACEAE76}"/>
              </a:ext>
            </a:extLst>
          </p:cNvPr>
          <p:cNvSpPr txBox="1"/>
          <p:nvPr/>
        </p:nvSpPr>
        <p:spPr>
          <a:xfrm flipH="1">
            <a:off x="10458360" y="315381"/>
            <a:ext cx="29337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/>
              <a:t>Logo da Instituição 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AC404FE5-40EA-401C-BB8A-34EE6B215CD0}"/>
              </a:ext>
            </a:extLst>
          </p:cNvPr>
          <p:cNvSpPr/>
          <p:nvPr/>
        </p:nvSpPr>
        <p:spPr>
          <a:xfrm>
            <a:off x="247650" y="7738759"/>
            <a:ext cx="13144500" cy="64633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spAutoFit/>
          </a:bodyPr>
          <a:lstStyle/>
          <a:p>
            <a:pPr algn="ctr" rtl="0" latinLnBrk="1" hangingPunct="0"/>
            <a:r>
              <a:rPr lang="pt-BR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RESUMO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BCD40538-9FDA-402E-B70E-1515ACCB1FB7}"/>
              </a:ext>
            </a:extLst>
          </p:cNvPr>
          <p:cNvSpPr/>
          <p:nvPr/>
        </p:nvSpPr>
        <p:spPr>
          <a:xfrm>
            <a:off x="247650" y="12701828"/>
            <a:ext cx="13144500" cy="64633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spAutoFit/>
          </a:bodyPr>
          <a:lstStyle/>
          <a:p>
            <a:pPr algn="ctr" rtl="0" latinLnBrk="1" hangingPunct="0"/>
            <a:r>
              <a:rPr lang="pt-BR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INTRODUÇÃO</a:t>
            </a:r>
          </a:p>
        </p:txBody>
      </p:sp>
      <p:pic>
        <p:nvPicPr>
          <p:cNvPr id="22" name="Imagem 21">
            <a:extLst>
              <a:ext uri="{FF2B5EF4-FFF2-40B4-BE49-F238E27FC236}">
                <a16:creationId xmlns:a16="http://schemas.microsoft.com/office/drawing/2014/main" id="{5A73E53F-5E55-4A98-ADED-4BC3135823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530" y="17949795"/>
            <a:ext cx="10372725" cy="139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918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áfico 12">
            <a:extLst>
              <a:ext uri="{FF2B5EF4-FFF2-40B4-BE49-F238E27FC236}">
                <a16:creationId xmlns:a16="http://schemas.microsoft.com/office/drawing/2014/main" id="{F5664DA8-4957-4850-9F51-DDA6FAFCD2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63" y="3135507"/>
            <a:ext cx="6105959" cy="4466073"/>
          </a:xfrm>
          <a:prstGeom prst="rect">
            <a:avLst/>
          </a:prstGeom>
        </p:spPr>
      </p:pic>
      <p:sp>
        <p:nvSpPr>
          <p:cNvPr id="14" name="Retângulo 13">
            <a:extLst>
              <a:ext uri="{FF2B5EF4-FFF2-40B4-BE49-F238E27FC236}">
                <a16:creationId xmlns:a16="http://schemas.microsoft.com/office/drawing/2014/main" id="{64BA0791-D593-4948-9C4F-0DC6EF4964EB}"/>
              </a:ext>
            </a:extLst>
          </p:cNvPr>
          <p:cNvSpPr/>
          <p:nvPr/>
        </p:nvSpPr>
        <p:spPr>
          <a:xfrm>
            <a:off x="269701" y="7649930"/>
            <a:ext cx="62227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i="1" dirty="0">
                <a:latin typeface="Calibri" panose="020F0502020204030204" pitchFamily="34" charset="0"/>
                <a:cs typeface="Calibri" panose="020F0502020204030204" pitchFamily="34" charset="0"/>
              </a:rPr>
              <a:t>Legenda da imagem</a:t>
            </a:r>
            <a:endParaRPr lang="pt-BR" sz="2400" i="1" dirty="0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AD5AABBE-FF18-4B82-805F-AA45BEA692D9}"/>
              </a:ext>
            </a:extLst>
          </p:cNvPr>
          <p:cNvSpPr/>
          <p:nvPr/>
        </p:nvSpPr>
        <p:spPr>
          <a:xfrm>
            <a:off x="379680" y="2227989"/>
            <a:ext cx="13048082" cy="64633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spAutoFit/>
          </a:bodyPr>
          <a:lstStyle/>
          <a:p>
            <a:pPr algn="ctr" rtl="0" latinLnBrk="1" hangingPunct="0"/>
            <a:r>
              <a:rPr lang="pt-BR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METODOLOGIA</a:t>
            </a: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A2A5DE5C-6F1E-4CC3-9392-8223500F3F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040" y="12161388"/>
            <a:ext cx="6061905" cy="3411987"/>
          </a:xfrm>
          <a:prstGeom prst="rect">
            <a:avLst/>
          </a:prstGeom>
        </p:spPr>
      </p:pic>
      <p:graphicFrame>
        <p:nvGraphicFramePr>
          <p:cNvPr id="19" name="Diagrama 18">
            <a:extLst>
              <a:ext uri="{FF2B5EF4-FFF2-40B4-BE49-F238E27FC236}">
                <a16:creationId xmlns:a16="http://schemas.microsoft.com/office/drawing/2014/main" id="{C114BDB7-8E5B-4D43-A838-FDCC5DD240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2846212"/>
              </p:ext>
            </p:extLst>
          </p:nvPr>
        </p:nvGraphicFramePr>
        <p:xfrm>
          <a:off x="379679" y="9429082"/>
          <a:ext cx="13048082" cy="2035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0" name="Retângulo 19">
            <a:extLst>
              <a:ext uri="{FF2B5EF4-FFF2-40B4-BE49-F238E27FC236}">
                <a16:creationId xmlns:a16="http://schemas.microsoft.com/office/drawing/2014/main" id="{F063FD6B-FDE1-499B-BB1C-B66CEC491C93}"/>
              </a:ext>
            </a:extLst>
          </p:cNvPr>
          <p:cNvSpPr/>
          <p:nvPr/>
        </p:nvSpPr>
        <p:spPr>
          <a:xfrm>
            <a:off x="379680" y="8371568"/>
            <a:ext cx="13107506" cy="64633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spAutoFit/>
          </a:bodyPr>
          <a:lstStyle/>
          <a:p>
            <a:pPr algn="ctr" rtl="0" latinLnBrk="1" hangingPunct="0"/>
            <a:r>
              <a:rPr lang="pt-BR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RESULTADOS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0F1874F6-5D54-44DE-9756-93FA37F9C446}"/>
              </a:ext>
            </a:extLst>
          </p:cNvPr>
          <p:cNvSpPr txBox="1"/>
          <p:nvPr/>
        </p:nvSpPr>
        <p:spPr>
          <a:xfrm>
            <a:off x="6643272" y="3086316"/>
            <a:ext cx="678448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 hangingPunct="0">
              <a:lnSpc>
                <a:spcPct val="150000"/>
              </a:lnSpc>
            </a:pPr>
            <a:r>
              <a:rPr lang="pt-BR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Calibri</a:t>
            </a:r>
            <a:r>
              <a:rPr lang="pt-BR" sz="2400" dirty="0" smtClean="0"/>
              <a:t> </a:t>
            </a:r>
            <a:r>
              <a:rPr lang="pt-BR" sz="2400" dirty="0"/>
              <a:t>(corpo) – </a:t>
            </a:r>
            <a:r>
              <a:rPr lang="pt-BR" sz="2400" dirty="0" smtClean="0"/>
              <a:t>24. </a:t>
            </a:r>
            <a:r>
              <a:rPr lang="pt-BR" sz="2400" dirty="0"/>
              <a:t>200 palavras. Na definição de biomassa para a geração de energia excluem-se os tradicionais combustíveis fósseis, embora estes também sejam derivados da vida vegetal (carvão mineral) ou mineral (petróleo e gás natural), mas são resultado de várias transformações que requerem milhões de anos para acontecerem.  Bioquerosene </a:t>
            </a:r>
            <a:r>
              <a:rPr lang="pt-BR" sz="2400" dirty="0" err="1"/>
              <a:t>Bioquerosene</a:t>
            </a:r>
            <a:r>
              <a:rPr lang="pt-BR" sz="2400" dirty="0"/>
              <a:t> </a:t>
            </a:r>
            <a:r>
              <a:rPr lang="pt-BR" sz="2400" dirty="0" err="1"/>
              <a:t>Bioquerosene</a:t>
            </a:r>
            <a:r>
              <a:rPr lang="pt-BR" sz="2400" dirty="0"/>
              <a:t> </a:t>
            </a:r>
            <a:r>
              <a:rPr lang="pt-BR" sz="2400" dirty="0" err="1"/>
              <a:t>Bioquerosene</a:t>
            </a:r>
            <a:r>
              <a:rPr lang="pt-BR" sz="2400" dirty="0"/>
              <a:t> </a:t>
            </a:r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0CFB7FCA-B6F6-4AE9-BB6E-848C165E40E0}"/>
              </a:ext>
            </a:extLst>
          </p:cNvPr>
          <p:cNvSpPr/>
          <p:nvPr/>
        </p:nvSpPr>
        <p:spPr>
          <a:xfrm>
            <a:off x="212553" y="16554881"/>
            <a:ext cx="6588298" cy="64633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spAutoFit/>
          </a:bodyPr>
          <a:lstStyle/>
          <a:p>
            <a:pPr algn="ctr" rtl="0" latinLnBrk="1" hangingPunct="0"/>
            <a:r>
              <a:rPr lang="pt-BR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CONCLUSÃO</a:t>
            </a:r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C755F926-6A08-4C43-9F38-5701CFEF00B1}"/>
              </a:ext>
            </a:extLst>
          </p:cNvPr>
          <p:cNvSpPr/>
          <p:nvPr/>
        </p:nvSpPr>
        <p:spPr>
          <a:xfrm>
            <a:off x="6944969" y="16534742"/>
            <a:ext cx="6588298" cy="64633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spAutoFit/>
          </a:bodyPr>
          <a:lstStyle/>
          <a:p>
            <a:pPr algn="ctr" rtl="0" latinLnBrk="1" hangingPunct="0"/>
            <a:r>
              <a:rPr lang="pt-BR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REFERENCIAS </a:t>
            </a: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0E58A3C0-F418-437A-9E5D-AF6118C8F47A}"/>
              </a:ext>
            </a:extLst>
          </p:cNvPr>
          <p:cNvSpPr/>
          <p:nvPr/>
        </p:nvSpPr>
        <p:spPr>
          <a:xfrm>
            <a:off x="247649" y="19586133"/>
            <a:ext cx="13239536" cy="64633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spAutoFit/>
          </a:bodyPr>
          <a:lstStyle/>
          <a:p>
            <a:pPr algn="ctr" rtl="0" latinLnBrk="1" hangingPunct="0"/>
            <a:r>
              <a:rPr lang="pt-BR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AGRADECIMENTOS 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272605B4-8F35-49D3-92D1-3D8AB57D4F0A}"/>
              </a:ext>
            </a:extLst>
          </p:cNvPr>
          <p:cNvSpPr txBox="1"/>
          <p:nvPr/>
        </p:nvSpPr>
        <p:spPr>
          <a:xfrm>
            <a:off x="228814" y="17229423"/>
            <a:ext cx="65882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 hangingPunct="0">
              <a:lnSpc>
                <a:spcPct val="150000"/>
              </a:lnSpc>
            </a:pPr>
            <a:r>
              <a:rPr lang="pt-BR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Calibri</a:t>
            </a:r>
            <a:r>
              <a:rPr lang="pt-BR" sz="2400" dirty="0" smtClean="0"/>
              <a:t> </a:t>
            </a:r>
            <a:r>
              <a:rPr lang="pt-BR" sz="2400" dirty="0"/>
              <a:t>(corpo) – </a:t>
            </a:r>
            <a:r>
              <a:rPr lang="pt-BR" sz="2400" dirty="0" smtClean="0"/>
              <a:t>24. </a:t>
            </a:r>
            <a:r>
              <a:rPr lang="pt-BR" sz="2400" dirty="0"/>
              <a:t>200 palavras. Na definição de biomassa para a geração de energia excluem-se os tradicionais combustíveis fósseis, 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70DB00DE-4A7E-42D2-9A03-3A63D22CB175}"/>
              </a:ext>
            </a:extLst>
          </p:cNvPr>
          <p:cNvSpPr txBox="1"/>
          <p:nvPr/>
        </p:nvSpPr>
        <p:spPr>
          <a:xfrm>
            <a:off x="7002120" y="17198468"/>
            <a:ext cx="64850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 hangingPunct="0">
              <a:lnSpc>
                <a:spcPct val="150000"/>
              </a:lnSpc>
            </a:pPr>
            <a:r>
              <a:rPr lang="pt-BR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Calibri</a:t>
            </a:r>
            <a:r>
              <a:rPr lang="pt-BR" sz="2400" dirty="0" smtClean="0"/>
              <a:t> </a:t>
            </a:r>
            <a:r>
              <a:rPr lang="pt-BR" sz="2400" dirty="0"/>
              <a:t>(corpo) – </a:t>
            </a:r>
            <a:r>
              <a:rPr lang="pt-BR" sz="2400" dirty="0" smtClean="0"/>
              <a:t>24. </a:t>
            </a:r>
            <a:r>
              <a:rPr lang="pt-BR" sz="2400" dirty="0"/>
              <a:t>200 palavras. Na definição de biomassa para a geração de energia excluem-se os tradicionais combustíveis fósseis, 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37B6D4E5-8584-4CE3-8A07-86DF737CCAC2}"/>
              </a:ext>
            </a:extLst>
          </p:cNvPr>
          <p:cNvSpPr txBox="1"/>
          <p:nvPr/>
        </p:nvSpPr>
        <p:spPr>
          <a:xfrm>
            <a:off x="315379" y="20420254"/>
            <a:ext cx="131123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 hangingPunct="0">
              <a:lnSpc>
                <a:spcPct val="150000"/>
              </a:lnSpc>
            </a:pPr>
            <a:r>
              <a:rPr lang="pt-BR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Calibri</a:t>
            </a:r>
            <a:r>
              <a:rPr lang="pt-BR" sz="2400" dirty="0" smtClean="0"/>
              <a:t> </a:t>
            </a:r>
            <a:r>
              <a:rPr lang="pt-BR" sz="2400" dirty="0"/>
              <a:t>(corpo) – </a:t>
            </a:r>
            <a:r>
              <a:rPr lang="pt-BR" sz="2400" dirty="0" smtClean="0"/>
              <a:t>24. </a:t>
            </a:r>
            <a:r>
              <a:rPr lang="pt-BR" sz="2400" dirty="0"/>
              <a:t>200 palavras. Na definição de biomassa para a geração de energia excluem-se os tradicionais combustíveis fósseis, 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4B2913A6-4A65-471D-808E-50CBD8AC801C}"/>
              </a:ext>
            </a:extLst>
          </p:cNvPr>
          <p:cNvSpPr txBox="1"/>
          <p:nvPr/>
        </p:nvSpPr>
        <p:spPr>
          <a:xfrm>
            <a:off x="379679" y="12069622"/>
            <a:ext cx="69165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 hangingPunct="0">
              <a:lnSpc>
                <a:spcPct val="150000"/>
              </a:lnSpc>
            </a:pPr>
            <a:r>
              <a:rPr lang="pt-BR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Calibri</a:t>
            </a:r>
            <a:r>
              <a:rPr lang="pt-BR" sz="2400" dirty="0" smtClean="0"/>
              <a:t> </a:t>
            </a:r>
            <a:r>
              <a:rPr lang="pt-BR" sz="2400" dirty="0"/>
              <a:t>(corpo) – </a:t>
            </a:r>
            <a:r>
              <a:rPr lang="pt-BR" sz="2400" dirty="0" smtClean="0"/>
              <a:t>24. </a:t>
            </a:r>
            <a:r>
              <a:rPr lang="pt-BR" sz="2400" dirty="0"/>
              <a:t>200 palavras. Na definição de biomassa para a geração de energia excluem-se os tradicionais combustíveis fósseis, embora estes também sejam derivados da vida vegetal (carvão mineral) ou mineral (petróleo e gás natural), mas são resultado de várias transformações que requerem milhões de anos para acontecerem. 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10722218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504</Words>
  <Application>Microsoft Office PowerPoint</Application>
  <PresentationFormat>Personalizar</PresentationFormat>
  <Paragraphs>35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Tahoma</vt:lpstr>
      <vt:lpstr>Times New Roman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Amanda Gondim</dc:creator>
  <cp:lastModifiedBy>Edson Ayres Jr - Midia Desk</cp:lastModifiedBy>
  <cp:revision>13</cp:revision>
  <dcterms:created xsi:type="dcterms:W3CDTF">2019-05-17T10:59:04Z</dcterms:created>
  <dcterms:modified xsi:type="dcterms:W3CDTF">2019-05-23T18:46:37Z</dcterms:modified>
</cp:coreProperties>
</file>